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Montserrat Black"/>
      <p:bold r:id="rId11"/>
      <p:boldItalic r:id="rId12"/>
    </p:embeddedFont>
    <p:embeddedFont>
      <p:font typeface="Montserrat"/>
      <p:regular r:id="rId13"/>
      <p:bold r:id="rId14"/>
      <p:italic r:id="rId15"/>
      <p:boldItalic r:id="rId16"/>
    </p:embeddedFont>
    <p:embeddedFont>
      <p:font typeface="Bebas Neue"/>
      <p:regular r:id="rId17"/>
    </p:embeddedFont>
    <p:embeddedFont>
      <p:font typeface="PT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-italic.fntdata"/><Relationship Id="rId21" Type="http://schemas.openxmlformats.org/officeDocument/2006/relationships/font" Target="fonts/PTSa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font" Target="fonts/MontserratBlack-bold.fntdata"/><Relationship Id="rId10" Type="http://schemas.openxmlformats.org/officeDocument/2006/relationships/slide" Target="slides/slide6.xml"/><Relationship Id="rId13" Type="http://schemas.openxmlformats.org/officeDocument/2006/relationships/font" Target="fonts/Montserrat-regular.fntdata"/><Relationship Id="rId12" Type="http://schemas.openxmlformats.org/officeDocument/2006/relationships/font" Target="fonts/MontserratBlack-boldItalic.fntdata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BebasNeue-regular.fntdata"/><Relationship Id="rId16" Type="http://schemas.openxmlformats.org/officeDocument/2006/relationships/font" Target="fonts/Montserrat-boldItalic.fntdata"/><Relationship Id="rId19" Type="http://schemas.openxmlformats.org/officeDocument/2006/relationships/font" Target="fonts/PTSans-bold.fntdata"/><Relationship Id="rId18" Type="http://schemas.openxmlformats.org/officeDocument/2006/relationships/font" Target="fonts/PTSans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b9fbeb96e59b0e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" name="Google Shape;1240;gb9fbeb96e59b0e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1734a882cf6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1734a882cf6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33365251c8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Google Shape;1257;g33365251c8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1734a882cf6_0_8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1734a882cf6_0_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33068dd0e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33068dd0e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8" name="Google Shape;538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1" name="Google Shape;541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4" name="Google Shape;544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7" name="Google Shape;547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" name="Google Shape;550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9" name="Google Shape;599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5" name="Google Shape;645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9" name="Google Shape;649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1" name="Google Shape;671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" name="Google Shape;721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2" name="Google Shape;722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5" name="Google Shape;725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0" name="Google Shape;750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3" name="Google Shape;753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6" name="Google Shape;786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7" name="Google Shape;787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2" name="Google Shape;812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7" name="Google Shape;817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2" name="Google Shape;842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6" name="Google Shape;846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7" name="Google Shape;847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8" name="Google Shape;848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9" name="Google Shape;849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5" name="Google Shape;875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9" name="Google Shape;879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1" name="Google Shape;881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2" name="Google Shape;882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3" name="Google Shape;883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4" name="Google Shape;884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5" name="Google Shape;885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6" name="Google Shape;886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49" name="Google Shape;949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1" name="Google Shape;951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8" name="Google Shape;978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9" name="Google Shape;979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1" name="Google Shape;981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2" name="Google Shape;982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4" name="Google Shape;984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5" name="Google Shape;985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02" name="Google Shape;1002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" name="Google Shape;208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3" name="Google Shape;1233;p3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4" name="Google Shape;1234;p32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5" name="Google Shape;1235;p32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6" name="Google Shape;1236;p3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ADAPTIVE</a:t>
            </a:r>
            <a:r>
              <a:rPr lang="en" sz="520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en" sz="5200">
                <a:solidFill>
                  <a:schemeClr val="dk2"/>
                </a:solidFill>
              </a:rPr>
              <a:t>HCI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Montserrat"/>
                <a:ea typeface="Montserrat"/>
                <a:cs typeface="Montserrat"/>
                <a:sym typeface="Montserrat"/>
              </a:rPr>
              <a:t>Real-time Stabilization and 3D Reconstruction of Hand Gestures and Finger Movement Traces Using LED-Equipped Gloves </a:t>
            </a:r>
            <a:r>
              <a:rPr i="1" lang="en" sz="2500">
                <a:solidFill>
                  <a:schemeClr val="dk2"/>
                </a:solidFill>
              </a:rPr>
              <a:t>Design Document</a:t>
            </a:r>
            <a:endParaRPr i="1" sz="2500">
              <a:solidFill>
                <a:schemeClr val="dk2"/>
              </a:solidFill>
            </a:endParaRPr>
          </a:p>
        </p:txBody>
      </p:sp>
      <p:sp>
        <p:nvSpPr>
          <p:cNvPr id="1237" name="Google Shape;1237;p32"/>
          <p:cNvSpPr txBox="1"/>
          <p:nvPr>
            <p:ph idx="1" type="subTitle"/>
          </p:nvPr>
        </p:nvSpPr>
        <p:spPr>
          <a:xfrm>
            <a:off x="713225" y="3521131"/>
            <a:ext cx="45288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Presented by Team 5: </a:t>
            </a:r>
            <a:r>
              <a:rPr lang="en"/>
              <a:t>Deniz Acikbas, Soham Naik, Zaynab Mourtada, Alan Raj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3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</a:t>
            </a:r>
            <a:r>
              <a:rPr lang="en"/>
              <a:t>ect Scope &amp; Goal</a:t>
            </a:r>
            <a:endParaRPr/>
          </a:p>
        </p:txBody>
      </p:sp>
      <p:sp>
        <p:nvSpPr>
          <p:cNvPr id="1243" name="Google Shape;1243;p33"/>
          <p:cNvSpPr txBox="1"/>
          <p:nvPr>
            <p:ph idx="1" type="body"/>
          </p:nvPr>
        </p:nvSpPr>
        <p:spPr>
          <a:xfrm>
            <a:off x="720000" y="1215750"/>
            <a:ext cx="7704000" cy="36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project aims to develop a mobile app that: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Captures, stabilizes, and smooths hand gestures and finger movement traces in real-time utilizing: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LED-equipped gloves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Phone's rolling shutter camera.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Employ image processing &amp; smoothing techniques for refining hand movements and finger traces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integrating machine learning algorithms for LED recognition and path-to-text inference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Ensure privacy by filtering irrelevant data.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Achieve 3D reconstruction of the pathway with VR viewing capabilities.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Real - Time Performance even on lower end hardware.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Smooth User Experience.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A satisfactory display of the core technologies involved in our clients research.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 this sense, our project is less user centered and more so a display of what is technically possible given pre-defined goals and constraints.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3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  <p:sp>
        <p:nvSpPr>
          <p:cNvPr id="1249" name="Google Shape;1249;p34"/>
          <p:cNvSpPr txBox="1"/>
          <p:nvPr>
            <p:ph idx="7" type="subTitle"/>
          </p:nvPr>
        </p:nvSpPr>
        <p:spPr>
          <a:xfrm>
            <a:off x="5302400" y="1200925"/>
            <a:ext cx="3025500" cy="69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1250" name="Google Shape;1250;p34"/>
          <p:cNvSpPr txBox="1"/>
          <p:nvPr>
            <p:ph idx="5" type="subTitle"/>
          </p:nvPr>
        </p:nvSpPr>
        <p:spPr>
          <a:xfrm>
            <a:off x="1440175" y="1442775"/>
            <a:ext cx="21759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sp>
        <p:nvSpPr>
          <p:cNvPr id="1251" name="Google Shape;1251;p34"/>
          <p:cNvSpPr txBox="1"/>
          <p:nvPr>
            <p:ph idx="1" type="subTitle"/>
          </p:nvPr>
        </p:nvSpPr>
        <p:spPr>
          <a:xfrm>
            <a:off x="1311975" y="2147625"/>
            <a:ext cx="2595000" cy="16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LED Gloves </a:t>
            </a:r>
            <a:r>
              <a:rPr lang="en"/>
              <a:t>(Infrared tracking)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Camera</a:t>
            </a:r>
            <a:r>
              <a:rPr lang="en"/>
              <a:t> (Rolling shutter, mobile)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VR/AR Headset</a:t>
            </a:r>
            <a:r>
              <a:rPr lang="en"/>
              <a:t> (for visualization)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34"/>
          <p:cNvSpPr txBox="1"/>
          <p:nvPr>
            <p:ph idx="2" type="subTitle"/>
          </p:nvPr>
        </p:nvSpPr>
        <p:spPr>
          <a:xfrm>
            <a:off x="5490350" y="2068350"/>
            <a:ext cx="3025500" cy="17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OpenCV</a:t>
            </a:r>
            <a:r>
              <a:rPr lang="en" sz="1300"/>
              <a:t> (for preprocessing)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YOLOv8</a:t>
            </a:r>
            <a:r>
              <a:rPr lang="en" sz="1300"/>
              <a:t> (for object detection)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LSTM</a:t>
            </a:r>
            <a:r>
              <a:rPr lang="en" sz="1300"/>
              <a:t> (for inference)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TF-LITE </a:t>
            </a:r>
            <a:r>
              <a:rPr lang="en" sz="1300"/>
              <a:t>(for mobile integration)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Unity/OpenGL </a:t>
            </a:r>
            <a:r>
              <a:rPr lang="en" sz="1300"/>
              <a:t>(for rendering)</a:t>
            </a:r>
            <a:endParaRPr sz="1300"/>
          </a:p>
        </p:txBody>
      </p:sp>
      <p:pic>
        <p:nvPicPr>
          <p:cNvPr id="1253" name="Google Shape;1253;p34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1496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4" name="Google Shape;1254;p34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1220421">
            <a:off x="85624" y="3195197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" name="Google Shape;1259;p35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260" name="Google Shape;1260;p35"/>
          <p:cNvSpPr txBox="1"/>
          <p:nvPr>
            <p:ph type="title"/>
          </p:nvPr>
        </p:nvSpPr>
        <p:spPr>
          <a:xfrm>
            <a:off x="286325" y="463300"/>
            <a:ext cx="5815500" cy="80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sp>
        <p:nvSpPr>
          <p:cNvPr id="1261" name="Google Shape;1261;p35"/>
          <p:cNvSpPr txBox="1"/>
          <p:nvPr>
            <p:ph idx="1" type="subTitle"/>
          </p:nvPr>
        </p:nvSpPr>
        <p:spPr>
          <a:xfrm>
            <a:off x="233175" y="1726725"/>
            <a:ext cx="3996300" cy="26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Mobile App → Captures user frames for processing.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Image Processing → Prepares frames for YOLO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Object Detection (YOLOv11N) → Identifies LED path by tracking bounding BOXES &amp; Center of Mass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Inference (LSTM) → Converts path to text using digit/character recognition.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3D Visualization (AR) → Renders text in real-time for interaction.</a:t>
            </a:r>
            <a:endParaRPr/>
          </a:p>
        </p:txBody>
      </p:sp>
      <p:pic>
        <p:nvPicPr>
          <p:cNvPr id="1262" name="Google Shape;1262;p35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203247">
            <a:off x="7813604" y="4278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3" name="Google Shape;1263;p35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4" name="Google Shape;1264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53554" y="1474034"/>
            <a:ext cx="3284969" cy="300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9" name="Google Shape;1269;p36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270" name="Google Shape;1270;p36"/>
          <p:cNvSpPr txBox="1"/>
          <p:nvPr>
            <p:ph type="title"/>
          </p:nvPr>
        </p:nvSpPr>
        <p:spPr>
          <a:xfrm>
            <a:off x="286325" y="630275"/>
            <a:ext cx="4112700" cy="71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</a:t>
            </a:r>
            <a:endParaRPr/>
          </a:p>
        </p:txBody>
      </p:sp>
      <p:sp>
        <p:nvSpPr>
          <p:cNvPr id="1271" name="Google Shape;1271;p36"/>
          <p:cNvSpPr txBox="1"/>
          <p:nvPr>
            <p:ph idx="1" type="subTitle"/>
          </p:nvPr>
        </p:nvSpPr>
        <p:spPr>
          <a:xfrm>
            <a:off x="233175" y="1726725"/>
            <a:ext cx="3996300" cy="26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 interacts with Mobile App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App communicates with:</a:t>
            </a:r>
            <a:endParaRPr/>
          </a:p>
          <a:p>
            <a: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Image Processing Module → Prepares input frames for YOLO</a:t>
            </a:r>
            <a:endParaRPr/>
          </a:p>
          <a:p>
            <a: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ML Model (YOLOv8 &amp; LSTM) → Detects hand position &amp; predicts motion for smooth gestures</a:t>
            </a:r>
            <a:endParaRPr/>
          </a:p>
          <a:p>
            <a: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VR/AR Engine → Renders stabilized hand movements in 3D</a:t>
            </a:r>
            <a:endParaRPr/>
          </a:p>
        </p:txBody>
      </p:sp>
      <p:pic>
        <p:nvPicPr>
          <p:cNvPr id="1272" name="Google Shape;1272;p36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203247">
            <a:off x="7813604" y="4278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3" name="Google Shape;1273;p36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4" name="Google Shape;1274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57225" y="1650525"/>
            <a:ext cx="3996250" cy="244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p37"/>
          <p:cNvSpPr txBox="1"/>
          <p:nvPr>
            <p:ph type="title"/>
          </p:nvPr>
        </p:nvSpPr>
        <p:spPr>
          <a:xfrm>
            <a:off x="490050" y="128350"/>
            <a:ext cx="81639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SYSTEM PIPELINE</a:t>
            </a:r>
            <a:endParaRPr sz="2800"/>
          </a:p>
        </p:txBody>
      </p:sp>
      <p:pic>
        <p:nvPicPr>
          <p:cNvPr id="1280" name="Google Shape;1280;p37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1" name="Google Shape;1281;p37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2" name="Google Shape;1282;p37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3" name="Google Shape;1283;p37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4" name="Google Shape;1284;p37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5" name="Google Shape;1285;p37"/>
          <p:cNvSpPr txBox="1"/>
          <p:nvPr/>
        </p:nvSpPr>
        <p:spPr>
          <a:xfrm>
            <a:off x="191025" y="778425"/>
            <a:ext cx="5490300" cy="3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AutoNum type="arabicPeriod"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Camera Captures </a:t>
            </a: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Raw Input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AutoNum type="arabicPeriod"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Image Processing:</a:t>
            </a: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Greyscale, Thresholding, LetterBoxing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AutoNum type="arabicPeriod"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YOLOv8 </a:t>
            </a: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Detects</a:t>
            </a: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LED Position 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AutoNum type="arabicPeriod"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LSTM for </a:t>
            </a: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Inference:</a:t>
            </a: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Converts what is written to text through digit/character recognition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AutoNum type="arabicPeriod"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3D Rendering</a:t>
            </a: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in AR for immersive interaction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